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11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949853" y="0"/>
            <a:ext cx="14904506" cy="99441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2088" y="289099"/>
            <a:ext cx="9753603" cy="650578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263775" y="613833"/>
            <a:ext cx="12401550" cy="8267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086225" y="2586566"/>
            <a:ext cx="9429750" cy="62865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9200"/>
            <a:ext cx="6054748" cy="40386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9000"/>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82450" cy="79883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2.jpeg"/><Relationship Id="rId2" Type="http://schemas.openxmlformats.org/officeDocument/2006/relationships/slide" Target="slide4.xml"/><Relationship Id="rId1" Type="http://schemas.openxmlformats.org/officeDocument/2006/relationships/slideLayout" Target="../slideLayouts/slideLayout12.xml"/><Relationship Id="rId6" Type="http://schemas.openxmlformats.org/officeDocument/2006/relationships/hyperlink" Target="https://www.youtube.com/watch?v=jgVgZVBS-oY" TargetMode="External"/><Relationship Id="rId5" Type="http://schemas.openxmlformats.org/officeDocument/2006/relationships/slide" Target="slide7.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kF6rGpKJi5I" TargetMode="External"/><Relationship Id="rId7" Type="http://schemas.openxmlformats.org/officeDocument/2006/relationships/image" Target="../media/image5.svg"/><Relationship Id="rId2" Type="http://schemas.openxmlformats.org/officeDocument/2006/relationships/hyperlink" Target="https://docs.google.com/document/d/1qynmaKPBA2vF9ajKxLESrW6aJMaofqRbjR1EpxKX2ig/edit?usp=sharing" TargetMode="Externa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3.tif"/></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youtu.be/QYhwg6O4a_0" TargetMode="External"/><Relationship Id="rId7" Type="http://schemas.openxmlformats.org/officeDocument/2006/relationships/hyperlink" Target="https://youtu.be/wtHMkfLKPuo" TargetMode="External"/><Relationship Id="rId2" Type="http://schemas.openxmlformats.org/officeDocument/2006/relationships/hyperlink" Target="https://classroom.google.com/u/0/c/MTIxMTg4NDU3ODI2/a/MTM3MjY5MTU3NTk5/details" TargetMode="Externa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hyperlink" Target="https://www.youtube.com/watch?v=jgVgZVBS-oY&amp;t=450s" TargetMode="External"/><Relationship Id="rId10" Type="http://schemas.openxmlformats.org/officeDocument/2006/relationships/image" Target="../media/image5.svg"/><Relationship Id="rId4" Type="http://schemas.openxmlformats.org/officeDocument/2006/relationships/image" Target="../media/image3.tif"/><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od8peHBr9dY" TargetMode="External"/><Relationship Id="rId7" Type="http://schemas.openxmlformats.org/officeDocument/2006/relationships/image" Target="../media/image5.svg"/><Relationship Id="rId2" Type="http://schemas.openxmlformats.org/officeDocument/2006/relationships/hyperlink" Target="https://classroom.google.com/u/0/c/MTIxMTg4NDU3ODI2/a/MTM3MjY5MTU3NTk5/details" TargetMode="Externa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3.tif"/></Relationships>
</file>

<file path=ppt/slides/_rels/slide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hyperlink" Target="https://youtu.be/NKfsEprtSeg" TargetMode="Externa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wV4k5lKrE5Q" TargetMode="External"/><Relationship Id="rId7" Type="http://schemas.openxmlformats.org/officeDocument/2006/relationships/image" Target="../media/image5.svg"/><Relationship Id="rId2" Type="http://schemas.openxmlformats.org/officeDocument/2006/relationships/hyperlink" Target="https://classroom.google.com/u/0/c/MTIxMTg4NDU3ODI2/a/MTM3MjY5MTU3NTk5/details" TargetMode="Externa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Screen Shot 2020-07-02 at 8.28.49 PM.png" descr="Screen Shot 2020-07-02 at 8.28.49 PM.png">
            <a:hlinkClick r:id="" action="ppaction://hlinkshowjump?jump=nextslide"/>
          </p:cNvPr>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20" name="Today’s Activity"/>
          <p:cNvSpPr txBox="1">
            <a:spLocks noGrp="1"/>
          </p:cNvSpPr>
          <p:nvPr>
            <p:ph type="title"/>
          </p:nvPr>
        </p:nvSpPr>
        <p:spPr>
          <a:xfrm>
            <a:off x="3008244" y="4545496"/>
            <a:ext cx="7565252" cy="5444435"/>
          </a:xfrm>
          <a:prstGeom prst="rect">
            <a:avLst/>
          </a:prstGeom>
        </p:spPr>
        <p:txBody>
          <a:bodyPr>
            <a:normAutofit/>
          </a:bodyPr>
          <a:lstStyle>
            <a:lvl1pPr>
              <a:defRPr>
                <a:latin typeface="Raleway Black"/>
                <a:ea typeface="Raleway Black"/>
                <a:cs typeface="Raleway Black"/>
                <a:sym typeface="Raleway Black"/>
              </a:defRPr>
            </a:lvl1pPr>
          </a:lstStyle>
          <a:p>
            <a:r>
              <a:rPr lang="en-US" dirty="0"/>
              <a:t>Read</a:t>
            </a:r>
            <a:br>
              <a:rPr lang="en-US" dirty="0"/>
            </a:br>
            <a:r>
              <a:rPr lang="en-US" dirty="0"/>
              <a:t>Aloud</a:t>
            </a:r>
            <a:br>
              <a:rPr lang="en-US" dirty="0"/>
            </a:br>
            <a:r>
              <a:rPr lang="en-US" dirty="0"/>
              <a:t>Time!</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p:cNvSpPr/>
          <p:nvPr/>
        </p:nvSpPr>
        <p:spPr>
          <a:xfrm>
            <a:off x="825500" y="762000"/>
            <a:ext cx="2907904" cy="2536776"/>
          </a:xfrm>
          <a:prstGeom prst="rect">
            <a:avLst/>
          </a:prstGeom>
          <a:solidFill>
            <a:srgbClr val="999CED"/>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3" name="Rectangle">
            <a:hlinkClick r:id="" action="ppaction://hlinkshowjump?jump=nextslide"/>
          </p:cNvPr>
          <p:cNvSpPr/>
          <p:nvPr/>
        </p:nvSpPr>
        <p:spPr>
          <a:xfrm>
            <a:off x="1016000" y="977900"/>
            <a:ext cx="2526904" cy="2104976"/>
          </a:xfrm>
          <a:prstGeom prst="rect">
            <a:avLst/>
          </a:prstGeom>
          <a:solidFill>
            <a:srgbClr val="999CED"/>
          </a:solidFill>
          <a:ln w="635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4" name="1"/>
          <p:cNvSpPr txBox="1"/>
          <p:nvPr/>
        </p:nvSpPr>
        <p:spPr>
          <a:xfrm>
            <a:off x="1749201" y="962869"/>
            <a:ext cx="1060501" cy="2135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3400"/>
            </a:lvl1pPr>
          </a:lstStyle>
          <a:p>
            <a:r>
              <a:rPr dirty="0"/>
              <a:t>1</a:t>
            </a:r>
          </a:p>
        </p:txBody>
      </p:sp>
      <p:sp>
        <p:nvSpPr>
          <p:cNvPr id="125" name="Rectangle"/>
          <p:cNvSpPr/>
          <p:nvPr/>
        </p:nvSpPr>
        <p:spPr>
          <a:xfrm rot="234507">
            <a:off x="3187700" y="1778000"/>
            <a:ext cx="2907904" cy="2536776"/>
          </a:xfrm>
          <a:prstGeom prst="rect">
            <a:avLst/>
          </a:prstGeom>
          <a:solidFill>
            <a:schemeClr val="accent2">
              <a:hueOff val="-85259"/>
              <a:satOff val="14347"/>
              <a:lumOff val="22373"/>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6" name="Rectangle">
            <a:hlinkClick r:id="rId2" action="ppaction://hlinksldjump"/>
          </p:cNvPr>
          <p:cNvSpPr/>
          <p:nvPr/>
        </p:nvSpPr>
        <p:spPr>
          <a:xfrm rot="234058">
            <a:off x="3378200" y="2027339"/>
            <a:ext cx="2526904" cy="2071537"/>
          </a:xfrm>
          <a:prstGeom prst="rect">
            <a:avLst/>
          </a:prstGeom>
          <a:solidFill>
            <a:schemeClr val="accent2">
              <a:hueOff val="-85259"/>
              <a:satOff val="14347"/>
              <a:lumOff val="22373"/>
            </a:schemeClr>
          </a:solidFill>
          <a:ln w="635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7" name="2"/>
          <p:cNvSpPr txBox="1"/>
          <p:nvPr/>
        </p:nvSpPr>
        <p:spPr>
          <a:xfrm>
            <a:off x="4111401" y="1978869"/>
            <a:ext cx="1060501" cy="2135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3400"/>
            </a:lvl1pPr>
          </a:lstStyle>
          <a:p>
            <a:r>
              <a:rPr dirty="0"/>
              <a:t>2</a:t>
            </a:r>
          </a:p>
        </p:txBody>
      </p:sp>
      <p:sp>
        <p:nvSpPr>
          <p:cNvPr id="128" name="Rectangle"/>
          <p:cNvSpPr/>
          <p:nvPr/>
        </p:nvSpPr>
        <p:spPr>
          <a:xfrm>
            <a:off x="5708650" y="990600"/>
            <a:ext cx="2907904" cy="2536776"/>
          </a:xfrm>
          <a:prstGeom prst="rect">
            <a:avLst/>
          </a:prstGeom>
          <a:solidFill>
            <a:schemeClr val="accent5"/>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9" name="Rectangle">
            <a:hlinkClick r:id="rId3" action="ppaction://hlinksldjump"/>
          </p:cNvPr>
          <p:cNvSpPr/>
          <p:nvPr/>
        </p:nvSpPr>
        <p:spPr>
          <a:xfrm>
            <a:off x="5899150" y="1206500"/>
            <a:ext cx="2526904" cy="2104976"/>
          </a:xfrm>
          <a:prstGeom prst="rect">
            <a:avLst/>
          </a:prstGeom>
          <a:solidFill>
            <a:schemeClr val="accent5"/>
          </a:solidFill>
          <a:ln w="635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0" name="3"/>
          <p:cNvSpPr txBox="1"/>
          <p:nvPr/>
        </p:nvSpPr>
        <p:spPr>
          <a:xfrm>
            <a:off x="6632351" y="1191469"/>
            <a:ext cx="1060501" cy="2135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3400"/>
            </a:lvl1pPr>
          </a:lstStyle>
          <a:p>
            <a:r>
              <a:t>3</a:t>
            </a:r>
          </a:p>
        </p:txBody>
      </p:sp>
      <p:sp>
        <p:nvSpPr>
          <p:cNvPr id="131" name="Rectangle"/>
          <p:cNvSpPr/>
          <p:nvPr/>
        </p:nvSpPr>
        <p:spPr>
          <a:xfrm rot="234507">
            <a:off x="8013700" y="2514600"/>
            <a:ext cx="2907904" cy="2536776"/>
          </a:xfrm>
          <a:prstGeom prst="rect">
            <a:avLst/>
          </a:prstGeom>
          <a:solidFill>
            <a:srgbClr val="6CC74B"/>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2" name="Rectangle">
            <a:hlinkClick r:id="rId4" action="ppaction://hlinksldjump"/>
          </p:cNvPr>
          <p:cNvSpPr/>
          <p:nvPr/>
        </p:nvSpPr>
        <p:spPr>
          <a:xfrm rot="234058">
            <a:off x="8204200" y="2763939"/>
            <a:ext cx="2526904" cy="2071537"/>
          </a:xfrm>
          <a:prstGeom prst="rect">
            <a:avLst/>
          </a:prstGeom>
          <a:solidFill>
            <a:srgbClr val="6CC74B"/>
          </a:solidFill>
          <a:ln w="635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3" name="4"/>
          <p:cNvSpPr txBox="1"/>
          <p:nvPr/>
        </p:nvSpPr>
        <p:spPr>
          <a:xfrm>
            <a:off x="8937401" y="2715469"/>
            <a:ext cx="1060501" cy="2135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3400"/>
            </a:lvl1pPr>
          </a:lstStyle>
          <a:p>
            <a:r>
              <a:t>4</a:t>
            </a:r>
          </a:p>
        </p:txBody>
      </p:sp>
      <p:sp>
        <p:nvSpPr>
          <p:cNvPr id="134" name="Rectangle"/>
          <p:cNvSpPr/>
          <p:nvPr/>
        </p:nvSpPr>
        <p:spPr>
          <a:xfrm>
            <a:off x="9613900" y="4660900"/>
            <a:ext cx="2907904" cy="2536776"/>
          </a:xfrm>
          <a:prstGeom prst="rect">
            <a:avLst/>
          </a:prstGeom>
          <a:solidFill>
            <a:schemeClr val="accent4"/>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5" name="Rectangle">
            <a:hlinkClick r:id="rId5" action="ppaction://hlinksldjump"/>
          </p:cNvPr>
          <p:cNvSpPr/>
          <p:nvPr/>
        </p:nvSpPr>
        <p:spPr>
          <a:xfrm>
            <a:off x="9804400" y="4876800"/>
            <a:ext cx="2526904" cy="2104976"/>
          </a:xfrm>
          <a:prstGeom prst="rect">
            <a:avLst/>
          </a:prstGeom>
          <a:solidFill>
            <a:schemeClr val="accent4"/>
          </a:solidFill>
          <a:ln w="635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6" name="5"/>
          <p:cNvSpPr txBox="1"/>
          <p:nvPr/>
        </p:nvSpPr>
        <p:spPr>
          <a:xfrm>
            <a:off x="10537601" y="4861769"/>
            <a:ext cx="1060501" cy="2135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3400"/>
            </a:lvl1pPr>
          </a:lstStyle>
          <a:p>
            <a:r>
              <a:t>5</a:t>
            </a:r>
          </a:p>
        </p:txBody>
      </p:sp>
      <p:pic>
        <p:nvPicPr>
          <p:cNvPr id="138" name="HVvdDhVWXOTUFcTupojbOnJ6uz1lBTJJZis8EXAWENwYr6ZlI_mHL5JxFPPzd90iyLC2CW9DFfXr36lRyhpq6mte8QQsqJr3kqhrZymXnr2HLfXr4WfADGPCsJnG4lVFswJsRhyCe30.jpg" descr="HVvdDhVWXOTUFcTupojbOnJ6uz1lBTJJZis8EXAWENwYr6ZlI_mHL5JxFPPzd90iyLC2CW9DFfXr36lRyhpq6mte8QQsqJr3kqhrZymXnr2HLfXr4WfADGPCsJnG4lVFswJsRhyCe30.jpg">
            <a:hlinkClick r:id="rId6"/>
          </p:cNvPr>
          <p:cNvPicPr>
            <a:picLocks noChangeAspect="1"/>
          </p:cNvPicPr>
          <p:nvPr/>
        </p:nvPicPr>
        <p:blipFill>
          <a:blip r:embed="rId7"/>
          <a:stretch>
            <a:fillRect/>
          </a:stretch>
        </p:blipFill>
        <p:spPr>
          <a:xfrm>
            <a:off x="634999" y="4660899"/>
            <a:ext cx="3476402" cy="4912553"/>
          </a:xfrm>
          <a:prstGeom prst="rect">
            <a:avLst/>
          </a:prstGeom>
          <a:ln w="12700">
            <a:miter lim="400000"/>
          </a:ln>
          <a:effectLst>
            <a:outerShdw blurRad="63500" dist="25400" dir="5400000" rotWithShape="0">
              <a:srgbClr val="000000">
                <a:alpha val="50000"/>
              </a:srgbClr>
            </a:outerShdw>
          </a:effec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Off val="-13575"/>
          </a:schemeClr>
        </a:solidFill>
        <a:effectLst/>
      </p:bgPr>
    </p:bg>
    <p:spTree>
      <p:nvGrpSpPr>
        <p:cNvPr id="1" name=""/>
        <p:cNvGrpSpPr/>
        <p:nvPr/>
      </p:nvGrpSpPr>
      <p:grpSpPr>
        <a:xfrm>
          <a:off x="0" y="0"/>
          <a:ext cx="0" cy="0"/>
          <a:chOff x="0" y="0"/>
          <a:chExt cx="0" cy="0"/>
        </a:xfrm>
      </p:grpSpPr>
      <p:sp>
        <p:nvSpPr>
          <p:cNvPr id="140" name="v"/>
          <p:cNvSpPr/>
          <p:nvPr/>
        </p:nvSpPr>
        <p:spPr>
          <a:xfrm>
            <a:off x="3008110" y="381000"/>
            <a:ext cx="9568458" cy="899160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v</a:t>
            </a:r>
          </a:p>
        </p:txBody>
      </p:sp>
      <p:sp>
        <p:nvSpPr>
          <p:cNvPr id="141" name="Activity 1…"/>
          <p:cNvSpPr txBox="1">
            <a:spLocks noGrp="1"/>
          </p:cNvSpPr>
          <p:nvPr>
            <p:ph type="title"/>
          </p:nvPr>
        </p:nvSpPr>
        <p:spPr>
          <a:xfrm>
            <a:off x="5051650" y="1059904"/>
            <a:ext cx="7834798" cy="7633792"/>
          </a:xfrm>
          <a:prstGeom prst="rect">
            <a:avLst/>
          </a:prstGeom>
        </p:spPr>
        <p:txBody>
          <a:bodyPr anchor="t">
            <a:normAutofit fontScale="90000"/>
          </a:bodyPr>
          <a:lstStyle/>
          <a:p>
            <a:pPr algn="l">
              <a:defRPr sz="5300">
                <a:latin typeface="Raleway Black"/>
                <a:ea typeface="Raleway Black"/>
                <a:cs typeface="Raleway Black"/>
                <a:sym typeface="Raleway Black"/>
              </a:defRPr>
            </a:pPr>
            <a:r>
              <a:rPr dirty="0"/>
              <a:t>Activity 1</a:t>
            </a:r>
          </a:p>
          <a:p>
            <a:pPr algn="l">
              <a:defRPr sz="5300">
                <a:latin typeface="Raleway Black"/>
                <a:ea typeface="Raleway Black"/>
                <a:cs typeface="Raleway Black"/>
                <a:sym typeface="Raleway Black"/>
              </a:defRPr>
            </a:pPr>
            <a:r>
              <a:rPr dirty="0"/>
              <a:t>Before you listen</a:t>
            </a:r>
          </a:p>
          <a:p>
            <a:pPr algn="l" defTabSz="457200">
              <a:lnSpc>
                <a:spcPts val="7600"/>
              </a:lnSpc>
              <a:defRPr sz="3200">
                <a:latin typeface="Helvetica"/>
                <a:ea typeface="Helvetica"/>
                <a:cs typeface="Helvetica"/>
                <a:sym typeface="Helvetica"/>
              </a:defRPr>
            </a:pPr>
            <a:r>
              <a:rPr dirty="0"/>
              <a:t>Open the </a:t>
            </a:r>
            <a:r>
              <a:rPr dirty="0">
                <a:hlinkClick r:id="rId2"/>
              </a:rPr>
              <a:t>“Before Reading” google doc</a:t>
            </a:r>
            <a:r>
              <a:rPr dirty="0"/>
              <a:t>.</a:t>
            </a:r>
            <a:endParaRPr sz="1200" dirty="0">
              <a:latin typeface="Times"/>
              <a:ea typeface="Times"/>
              <a:cs typeface="Times"/>
              <a:sym typeface="Times"/>
            </a:endParaRPr>
          </a:p>
          <a:p>
            <a:pPr algn="l" defTabSz="457200">
              <a:defRPr sz="1200">
                <a:latin typeface="Times"/>
                <a:ea typeface="Times"/>
                <a:cs typeface="Times"/>
                <a:sym typeface="Times"/>
              </a:defRPr>
            </a:pPr>
            <a:endParaRPr sz="1200" dirty="0">
              <a:latin typeface="Times"/>
              <a:ea typeface="Times"/>
              <a:cs typeface="Times"/>
              <a:sym typeface="Times"/>
            </a:endParaRPr>
          </a:p>
          <a:p>
            <a:pPr algn="l" defTabSz="457200">
              <a:lnSpc>
                <a:spcPts val="7600"/>
              </a:lnSpc>
              <a:defRPr sz="3200">
                <a:latin typeface="Helvetica"/>
                <a:ea typeface="Helvetica"/>
                <a:cs typeface="Helvetica"/>
                <a:sym typeface="Helvetica"/>
              </a:defRPr>
            </a:pPr>
            <a:r>
              <a:rPr dirty="0"/>
              <a:t>You will listen to the story “Wings”.  </a:t>
            </a:r>
          </a:p>
          <a:p>
            <a:pPr algn="l" defTabSz="457200">
              <a:lnSpc>
                <a:spcPts val="7600"/>
              </a:lnSpc>
              <a:defRPr sz="3200">
                <a:latin typeface="Helvetica"/>
                <a:ea typeface="Helvetica"/>
                <a:cs typeface="Helvetica"/>
                <a:sym typeface="Helvetica"/>
              </a:defRPr>
            </a:pPr>
            <a:r>
              <a:rPr dirty="0"/>
              <a:t>Look at the cover.</a:t>
            </a:r>
            <a:endParaRPr sz="1200" dirty="0">
              <a:latin typeface="Times"/>
              <a:ea typeface="Times"/>
              <a:cs typeface="Times"/>
              <a:sym typeface="Times"/>
            </a:endParaRPr>
          </a:p>
          <a:p>
            <a:pPr algn="l" defTabSz="457200">
              <a:lnSpc>
                <a:spcPts val="7600"/>
              </a:lnSpc>
              <a:defRPr sz="3200">
                <a:latin typeface="Helvetica"/>
                <a:ea typeface="Helvetica"/>
                <a:cs typeface="Helvetica"/>
                <a:sym typeface="Helvetica"/>
              </a:defRPr>
            </a:pPr>
            <a:r>
              <a:rPr dirty="0"/>
              <a:t>Draw or write your prediction.  </a:t>
            </a:r>
          </a:p>
          <a:p>
            <a:pPr algn="l" defTabSz="457200">
              <a:lnSpc>
                <a:spcPts val="7600"/>
              </a:lnSpc>
              <a:defRPr sz="3200">
                <a:latin typeface="Helvetica"/>
                <a:ea typeface="Helvetica"/>
                <a:cs typeface="Helvetica"/>
                <a:sym typeface="Helvetica"/>
              </a:defRPr>
            </a:pPr>
            <a:r>
              <a:rPr dirty="0"/>
              <a:t>What do you think this story will be about?</a:t>
            </a:r>
            <a:endParaRPr sz="1200" dirty="0">
              <a:latin typeface="Times"/>
              <a:ea typeface="Times"/>
              <a:cs typeface="Times"/>
              <a:sym typeface="Times"/>
            </a:endParaRPr>
          </a:p>
          <a:p>
            <a:pPr algn="l" defTabSz="457200">
              <a:lnSpc>
                <a:spcPts val="7600"/>
              </a:lnSpc>
              <a:defRPr sz="3200">
                <a:latin typeface="Helvetica"/>
                <a:ea typeface="Helvetica"/>
                <a:cs typeface="Helvetica"/>
                <a:sym typeface="Helvetica"/>
              </a:defRPr>
            </a:pPr>
            <a:r>
              <a:rPr dirty="0"/>
              <a:t>Keep the document open and go to Activity 2.</a:t>
            </a:r>
            <a:endParaRPr sz="1200" dirty="0">
              <a:latin typeface="Times"/>
              <a:ea typeface="Times"/>
              <a:cs typeface="Times"/>
              <a:sym typeface="Times"/>
            </a:endParaRPr>
          </a:p>
        </p:txBody>
      </p:sp>
      <p:sp>
        <p:nvSpPr>
          <p:cNvPr id="142" name="Rectangle"/>
          <p:cNvSpPr/>
          <p:nvPr/>
        </p:nvSpPr>
        <p:spPr>
          <a:xfrm>
            <a:off x="825500" y="762000"/>
            <a:ext cx="2907904" cy="2536776"/>
          </a:xfrm>
          <a:prstGeom prst="rect">
            <a:avLst/>
          </a:prstGeom>
          <a:solidFill>
            <a:srgbClr val="999CED"/>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3" name="Rectangle"/>
          <p:cNvSpPr/>
          <p:nvPr/>
        </p:nvSpPr>
        <p:spPr>
          <a:xfrm>
            <a:off x="1016000" y="977900"/>
            <a:ext cx="2526904" cy="2104976"/>
          </a:xfrm>
          <a:prstGeom prst="rect">
            <a:avLst/>
          </a:prstGeom>
          <a:solidFill>
            <a:srgbClr val="999CED"/>
          </a:solidFill>
          <a:ln w="635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4" name="1"/>
          <p:cNvSpPr txBox="1"/>
          <p:nvPr/>
        </p:nvSpPr>
        <p:spPr>
          <a:xfrm>
            <a:off x="1749201" y="962869"/>
            <a:ext cx="1060501" cy="2135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3400"/>
            </a:lvl1pPr>
          </a:lstStyle>
          <a:p>
            <a:r>
              <a:t>1</a:t>
            </a:r>
          </a:p>
        </p:txBody>
      </p:sp>
      <p:pic>
        <p:nvPicPr>
          <p:cNvPr id="145" name="tv player icon.tif" descr="tv player icon.tif">
            <a:hlinkClick r:id="rId3"/>
          </p:cNvPr>
          <p:cNvPicPr>
            <a:picLocks noChangeAspect="1"/>
          </p:cNvPicPr>
          <p:nvPr/>
        </p:nvPicPr>
        <p:blipFill>
          <a:blip r:embed="rId4"/>
          <a:stretch>
            <a:fillRect/>
          </a:stretch>
        </p:blipFill>
        <p:spPr>
          <a:xfrm>
            <a:off x="643568" y="5259605"/>
            <a:ext cx="3466920" cy="3924152"/>
          </a:xfrm>
          <a:prstGeom prst="rect">
            <a:avLst/>
          </a:prstGeom>
          <a:ln w="12700">
            <a:miter lim="400000"/>
          </a:ln>
        </p:spPr>
      </p:pic>
      <p:pic>
        <p:nvPicPr>
          <p:cNvPr id="5" name="Graphic 4" descr="Home">
            <a:hlinkClick r:id="rId5" action="ppaction://hlinksldjump"/>
            <a:extLst>
              <a:ext uri="{FF2B5EF4-FFF2-40B4-BE49-F238E27FC236}">
                <a16:creationId xmlns:a16="http://schemas.microsoft.com/office/drawing/2014/main" id="{8B241838-5092-4A50-BD89-4F19AD8762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972048" y="40753"/>
            <a:ext cx="914400" cy="91440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Off val="-13575"/>
          </a:schemeClr>
        </a:solidFill>
        <a:effectLst/>
      </p:bgPr>
    </p:bg>
    <p:spTree>
      <p:nvGrpSpPr>
        <p:cNvPr id="1" name=""/>
        <p:cNvGrpSpPr/>
        <p:nvPr/>
      </p:nvGrpSpPr>
      <p:grpSpPr>
        <a:xfrm>
          <a:off x="0" y="0"/>
          <a:ext cx="0" cy="0"/>
          <a:chOff x="0" y="0"/>
          <a:chExt cx="0" cy="0"/>
        </a:xfrm>
      </p:grpSpPr>
      <p:sp>
        <p:nvSpPr>
          <p:cNvPr id="147" name="v"/>
          <p:cNvSpPr/>
          <p:nvPr/>
        </p:nvSpPr>
        <p:spPr>
          <a:xfrm>
            <a:off x="457200" y="381000"/>
            <a:ext cx="12090400" cy="899160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v</a:t>
            </a:r>
          </a:p>
        </p:txBody>
      </p:sp>
      <p:sp>
        <p:nvSpPr>
          <p:cNvPr id="148" name="Activity 2…"/>
          <p:cNvSpPr txBox="1">
            <a:spLocks noGrp="1"/>
          </p:cNvSpPr>
          <p:nvPr>
            <p:ph type="title"/>
          </p:nvPr>
        </p:nvSpPr>
        <p:spPr>
          <a:xfrm>
            <a:off x="671262" y="873969"/>
            <a:ext cx="10792569" cy="7633792"/>
          </a:xfrm>
          <a:prstGeom prst="rect">
            <a:avLst/>
          </a:prstGeom>
        </p:spPr>
        <p:txBody>
          <a:bodyPr anchor="t">
            <a:normAutofit/>
          </a:bodyPr>
          <a:lstStyle/>
          <a:p>
            <a:pPr algn="l" defTabSz="531622">
              <a:defRPr sz="4823">
                <a:latin typeface="Raleway Black"/>
                <a:ea typeface="Raleway Black"/>
                <a:cs typeface="Raleway Black"/>
                <a:sym typeface="Raleway Black"/>
              </a:defRPr>
            </a:pPr>
            <a:r>
              <a:rPr dirty="0"/>
              <a:t>Activity 2</a:t>
            </a:r>
          </a:p>
          <a:p>
            <a:pPr algn="l" defTabSz="531622">
              <a:defRPr sz="4823">
                <a:latin typeface="Raleway Black"/>
                <a:ea typeface="Raleway Black"/>
                <a:cs typeface="Raleway Black"/>
                <a:sym typeface="Raleway Black"/>
              </a:defRPr>
            </a:pPr>
            <a:r>
              <a:rPr dirty="0"/>
              <a:t>Read aloud </a:t>
            </a:r>
          </a:p>
          <a:p>
            <a:pPr algn="l" defTabSz="531622">
              <a:defRPr sz="4823">
                <a:latin typeface="Raleway Black"/>
                <a:ea typeface="Raleway Black"/>
                <a:cs typeface="Raleway Black"/>
                <a:sym typeface="Raleway Black"/>
              </a:defRPr>
            </a:pPr>
            <a:br>
              <a:rPr lang="en-US" dirty="0"/>
            </a:br>
            <a:r>
              <a:rPr lang="en-US" sz="2800" dirty="0"/>
              <a:t>1.  First Read - Listen to Ms. Reider read “Wings”.</a:t>
            </a:r>
            <a:endParaRPr sz="2800" dirty="0"/>
          </a:p>
          <a:p>
            <a:pPr algn="l" defTabSz="416052">
              <a:lnSpc>
                <a:spcPts val="6900"/>
              </a:lnSpc>
              <a:defRPr sz="2912">
                <a:latin typeface="Helvetica"/>
                <a:ea typeface="Helvetica"/>
                <a:cs typeface="Helvetica"/>
                <a:sym typeface="Helvetica"/>
              </a:defRPr>
            </a:pPr>
            <a:r>
              <a:rPr lang="en-US" sz="2800" dirty="0"/>
              <a:t>2.  Second Read - </a:t>
            </a:r>
            <a:r>
              <a:rPr sz="2800" dirty="0"/>
              <a:t>Click on the book cover and listen to Ms. Ki read the story “Wings”.</a:t>
            </a:r>
            <a:r>
              <a:rPr lang="en-US" sz="2800" dirty="0"/>
              <a:t> </a:t>
            </a:r>
            <a:r>
              <a:rPr sz="2800" dirty="0"/>
              <a:t>While she reads, listen for details from the</a:t>
            </a:r>
            <a:r>
              <a:rPr lang="en-US" sz="2800" dirty="0"/>
              <a:t> </a:t>
            </a:r>
            <a:r>
              <a:rPr sz="2800" dirty="0"/>
              <a:t>beginning, middle, and end of the story.</a:t>
            </a:r>
          </a:p>
          <a:p>
            <a:pPr algn="l" defTabSz="416052">
              <a:defRPr sz="1092">
                <a:latin typeface="Times"/>
                <a:ea typeface="Times"/>
                <a:cs typeface="Times"/>
                <a:sym typeface="Times"/>
              </a:defRPr>
            </a:pPr>
            <a:endParaRPr sz="2800" dirty="0">
              <a:ea typeface="Times"/>
              <a:cs typeface="Times"/>
              <a:sym typeface="Times"/>
            </a:endParaRPr>
          </a:p>
          <a:p>
            <a:pPr algn="l" defTabSz="416052">
              <a:lnSpc>
                <a:spcPts val="6900"/>
              </a:lnSpc>
              <a:defRPr sz="2912">
                <a:latin typeface="Helvetica"/>
                <a:ea typeface="Helvetica"/>
                <a:cs typeface="Helvetica"/>
                <a:sym typeface="Helvetica"/>
              </a:defRPr>
            </a:pPr>
            <a:r>
              <a:rPr sz="2800" dirty="0"/>
              <a:t>Draw or write your notes in the </a:t>
            </a:r>
            <a:br>
              <a:rPr lang="en-US" sz="2800" dirty="0"/>
            </a:br>
            <a:r>
              <a:rPr sz="2800" dirty="0"/>
              <a:t>boxes on</a:t>
            </a:r>
            <a:r>
              <a:rPr lang="en-US" sz="2800" dirty="0"/>
              <a:t> </a:t>
            </a:r>
            <a:r>
              <a:rPr sz="2800" u="none" dirty="0"/>
              <a:t>your </a:t>
            </a:r>
            <a:r>
              <a:rPr sz="2800" dirty="0">
                <a:hlinkClick r:id="rId2"/>
              </a:rPr>
              <a:t>document</a:t>
            </a:r>
            <a:r>
              <a:rPr sz="2800" u="none" dirty="0"/>
              <a:t>.</a:t>
            </a:r>
            <a:endParaRPr sz="2800" u="none" dirty="0">
              <a:ea typeface="Times"/>
              <a:cs typeface="Times"/>
              <a:sym typeface="Times"/>
            </a:endParaRPr>
          </a:p>
          <a:p>
            <a:pPr algn="l" defTabSz="416052">
              <a:defRPr sz="1092">
                <a:latin typeface="Times"/>
                <a:ea typeface="Times"/>
                <a:cs typeface="Times"/>
                <a:sym typeface="Times"/>
              </a:defRPr>
            </a:pPr>
            <a:endParaRPr sz="1092" u="none" dirty="0">
              <a:latin typeface="Times"/>
              <a:ea typeface="Times"/>
              <a:cs typeface="Times"/>
              <a:sym typeface="Times"/>
            </a:endParaRPr>
          </a:p>
        </p:txBody>
      </p:sp>
      <p:sp>
        <p:nvSpPr>
          <p:cNvPr id="149" name="Rectangle"/>
          <p:cNvSpPr/>
          <p:nvPr/>
        </p:nvSpPr>
        <p:spPr>
          <a:xfrm rot="234507">
            <a:off x="9430024" y="514076"/>
            <a:ext cx="2907904" cy="2536776"/>
          </a:xfrm>
          <a:prstGeom prst="rect">
            <a:avLst/>
          </a:prstGeom>
          <a:solidFill>
            <a:schemeClr val="accent2">
              <a:hueOff val="-85259"/>
              <a:satOff val="14347"/>
              <a:lumOff val="22373"/>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50" name="Rectangle"/>
          <p:cNvSpPr/>
          <p:nvPr/>
        </p:nvSpPr>
        <p:spPr>
          <a:xfrm rot="234058">
            <a:off x="9620524" y="763415"/>
            <a:ext cx="2526904" cy="2071537"/>
          </a:xfrm>
          <a:prstGeom prst="rect">
            <a:avLst/>
          </a:prstGeom>
          <a:solidFill>
            <a:schemeClr val="accent2">
              <a:hueOff val="-85259"/>
              <a:satOff val="14347"/>
              <a:lumOff val="22373"/>
            </a:schemeClr>
          </a:solidFill>
          <a:ln w="635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51" name="2"/>
          <p:cNvSpPr txBox="1"/>
          <p:nvPr/>
        </p:nvSpPr>
        <p:spPr>
          <a:xfrm>
            <a:off x="10353725" y="714945"/>
            <a:ext cx="1060501" cy="2135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3400"/>
            </a:lvl1pPr>
          </a:lstStyle>
          <a:p>
            <a:r>
              <a:t>2</a:t>
            </a:r>
          </a:p>
        </p:txBody>
      </p:sp>
      <p:pic>
        <p:nvPicPr>
          <p:cNvPr id="152" name="tv player icon.tif" descr="tv player icon.tif">
            <a:hlinkClick r:id="rId3"/>
          </p:cNvPr>
          <p:cNvPicPr>
            <a:picLocks noChangeAspect="1"/>
          </p:cNvPicPr>
          <p:nvPr/>
        </p:nvPicPr>
        <p:blipFill>
          <a:blip r:embed="rId4"/>
          <a:stretch>
            <a:fillRect/>
          </a:stretch>
        </p:blipFill>
        <p:spPr>
          <a:xfrm>
            <a:off x="5287617" y="432387"/>
            <a:ext cx="1987469" cy="2249585"/>
          </a:xfrm>
          <a:prstGeom prst="rect">
            <a:avLst/>
          </a:prstGeom>
          <a:ln w="12700">
            <a:miter lim="400000"/>
          </a:ln>
        </p:spPr>
      </p:pic>
      <p:pic>
        <p:nvPicPr>
          <p:cNvPr id="9" name="HVvdDhVWXOTUFcTupojbOnJ6uz1lBTJJZis8EXAWENwYr6ZlI_mHL5JxFPPzd90iyLC2CW9DFfXr36lRyhpq6mte8QQsqJr3kqhrZymXnr2HLfXr4WfADGPCsJnG4lVFswJsRhyCe30.jpg" descr="HVvdDhVWXOTUFcTupojbOnJ6uz1lBTJJZis8EXAWENwYr6ZlI_mHL5JxFPPzd90iyLC2CW9DFfXr36lRyhpq6mte8QQsqJr3kqhrZymXnr2HLfXr4WfADGPCsJnG4lVFswJsRhyCe30.jpg">
            <a:hlinkClick r:id="rId5"/>
            <a:extLst>
              <a:ext uri="{FF2B5EF4-FFF2-40B4-BE49-F238E27FC236}">
                <a16:creationId xmlns:a16="http://schemas.microsoft.com/office/drawing/2014/main" id="{6E29A25A-FC2E-4C46-ACE2-CD8C7F189A3F}"/>
              </a:ext>
            </a:extLst>
          </p:cNvPr>
          <p:cNvPicPr>
            <a:picLocks noChangeAspect="1"/>
          </p:cNvPicPr>
          <p:nvPr/>
        </p:nvPicPr>
        <p:blipFill>
          <a:blip r:embed="rId6"/>
          <a:stretch>
            <a:fillRect/>
          </a:stretch>
        </p:blipFill>
        <p:spPr>
          <a:xfrm>
            <a:off x="6306222" y="6184478"/>
            <a:ext cx="2117462" cy="2992216"/>
          </a:xfrm>
          <a:prstGeom prst="rect">
            <a:avLst/>
          </a:prstGeom>
          <a:ln w="12700">
            <a:miter lim="400000"/>
          </a:ln>
          <a:effectLst>
            <a:outerShdw blurRad="63500" dist="25400" dir="5400000" rotWithShape="0">
              <a:srgbClr val="000000">
                <a:alpha val="50000"/>
              </a:srgbClr>
            </a:outerShdw>
          </a:effectLst>
        </p:spPr>
      </p:pic>
      <p:sp>
        <p:nvSpPr>
          <p:cNvPr id="2" name="TextBox 1">
            <a:extLst>
              <a:ext uri="{FF2B5EF4-FFF2-40B4-BE49-F238E27FC236}">
                <a16:creationId xmlns:a16="http://schemas.microsoft.com/office/drawing/2014/main" id="{B44F6917-64F2-48D0-BA45-E46ACADB0E65}"/>
              </a:ext>
            </a:extLst>
          </p:cNvPr>
          <p:cNvSpPr txBox="1"/>
          <p:nvPr/>
        </p:nvSpPr>
        <p:spPr>
          <a:xfrm>
            <a:off x="5544625" y="2544514"/>
            <a:ext cx="119584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Video 1</a:t>
            </a:r>
          </a:p>
        </p:txBody>
      </p:sp>
      <p:sp>
        <p:nvSpPr>
          <p:cNvPr id="12" name="TextBox 11">
            <a:extLst>
              <a:ext uri="{FF2B5EF4-FFF2-40B4-BE49-F238E27FC236}">
                <a16:creationId xmlns:a16="http://schemas.microsoft.com/office/drawing/2014/main" id="{96C2EB43-9B0A-44C7-8CC6-9E5338CCCC7C}"/>
              </a:ext>
            </a:extLst>
          </p:cNvPr>
          <p:cNvSpPr txBox="1"/>
          <p:nvPr/>
        </p:nvSpPr>
        <p:spPr>
          <a:xfrm>
            <a:off x="10201476" y="8764768"/>
            <a:ext cx="119584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Video 2</a:t>
            </a:r>
          </a:p>
        </p:txBody>
      </p:sp>
      <p:pic>
        <p:nvPicPr>
          <p:cNvPr id="13" name="tv player icon.tif" descr="tv player icon.tif">
            <a:hlinkClick r:id="rId7"/>
            <a:extLst>
              <a:ext uri="{FF2B5EF4-FFF2-40B4-BE49-F238E27FC236}">
                <a16:creationId xmlns:a16="http://schemas.microsoft.com/office/drawing/2014/main" id="{A8E6C850-29CA-4BBC-8257-ABA99AF74033}"/>
              </a:ext>
            </a:extLst>
          </p:cNvPr>
          <p:cNvPicPr>
            <a:picLocks noChangeAspect="1"/>
          </p:cNvPicPr>
          <p:nvPr/>
        </p:nvPicPr>
        <p:blipFill>
          <a:blip r:embed="rId4"/>
          <a:stretch>
            <a:fillRect/>
          </a:stretch>
        </p:blipFill>
        <p:spPr>
          <a:xfrm>
            <a:off x="9890240" y="6481245"/>
            <a:ext cx="1987469" cy="2249585"/>
          </a:xfrm>
          <a:prstGeom prst="rect">
            <a:avLst/>
          </a:prstGeom>
          <a:ln w="12700">
            <a:miter lim="400000"/>
          </a:ln>
        </p:spPr>
      </p:pic>
      <p:sp>
        <p:nvSpPr>
          <p:cNvPr id="14" name="TextBox 13">
            <a:extLst>
              <a:ext uri="{FF2B5EF4-FFF2-40B4-BE49-F238E27FC236}">
                <a16:creationId xmlns:a16="http://schemas.microsoft.com/office/drawing/2014/main" id="{18906142-0081-4303-8A51-AE27265C1BDF}"/>
              </a:ext>
            </a:extLst>
          </p:cNvPr>
          <p:cNvSpPr txBox="1"/>
          <p:nvPr/>
        </p:nvSpPr>
        <p:spPr>
          <a:xfrm>
            <a:off x="5038411" y="8606265"/>
            <a:ext cx="119584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Video 3</a:t>
            </a:r>
          </a:p>
        </p:txBody>
      </p:sp>
      <p:pic>
        <p:nvPicPr>
          <p:cNvPr id="15" name="Graphic 14" descr="Home">
            <a:hlinkClick r:id="rId8" action="ppaction://hlinksldjump"/>
            <a:extLst>
              <a:ext uri="{FF2B5EF4-FFF2-40B4-BE49-F238E27FC236}">
                <a16:creationId xmlns:a16="http://schemas.microsoft.com/office/drawing/2014/main" id="{985DEB5E-C185-4EDD-A9D2-07FA9382C7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972048" y="40753"/>
            <a:ext cx="914400" cy="91440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Off val="-13575"/>
          </a:schemeClr>
        </a:solidFill>
        <a:effectLst/>
      </p:bgPr>
    </p:bg>
    <p:spTree>
      <p:nvGrpSpPr>
        <p:cNvPr id="1" name=""/>
        <p:cNvGrpSpPr/>
        <p:nvPr/>
      </p:nvGrpSpPr>
      <p:grpSpPr>
        <a:xfrm>
          <a:off x="0" y="0"/>
          <a:ext cx="0" cy="0"/>
          <a:chOff x="0" y="0"/>
          <a:chExt cx="0" cy="0"/>
        </a:xfrm>
      </p:grpSpPr>
      <p:sp>
        <p:nvSpPr>
          <p:cNvPr id="155" name="v"/>
          <p:cNvSpPr/>
          <p:nvPr/>
        </p:nvSpPr>
        <p:spPr>
          <a:xfrm>
            <a:off x="2979142" y="381000"/>
            <a:ext cx="9568458" cy="899160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v</a:t>
            </a:r>
          </a:p>
        </p:txBody>
      </p:sp>
      <p:sp>
        <p:nvSpPr>
          <p:cNvPr id="156" name="Activity 3…"/>
          <p:cNvSpPr txBox="1">
            <a:spLocks noGrp="1"/>
          </p:cNvSpPr>
          <p:nvPr>
            <p:ph type="title"/>
          </p:nvPr>
        </p:nvSpPr>
        <p:spPr>
          <a:xfrm>
            <a:off x="4029289" y="1224600"/>
            <a:ext cx="8122954" cy="7633792"/>
          </a:xfrm>
          <a:prstGeom prst="rect">
            <a:avLst/>
          </a:prstGeom>
        </p:spPr>
        <p:txBody>
          <a:bodyPr anchor="t">
            <a:normAutofit/>
          </a:bodyPr>
          <a:lstStyle/>
          <a:p>
            <a:pPr algn="l">
              <a:defRPr sz="5300">
                <a:latin typeface="Raleway Black"/>
                <a:ea typeface="Raleway Black"/>
                <a:cs typeface="Raleway Black"/>
                <a:sym typeface="Raleway Black"/>
              </a:defRPr>
            </a:pPr>
            <a:r>
              <a:rPr dirty="0"/>
              <a:t>Activity 3</a:t>
            </a:r>
          </a:p>
          <a:p>
            <a:pPr algn="l">
              <a:defRPr sz="5300">
                <a:latin typeface="Raleway Black"/>
                <a:ea typeface="Raleway Black"/>
                <a:cs typeface="Raleway Black"/>
                <a:sym typeface="Raleway Black"/>
              </a:defRPr>
            </a:pPr>
            <a:r>
              <a:rPr dirty="0"/>
              <a:t>Put the events in order</a:t>
            </a:r>
          </a:p>
          <a:p>
            <a:pPr algn="l">
              <a:defRPr sz="5300">
                <a:latin typeface="Raleway Black"/>
                <a:ea typeface="Raleway Black"/>
                <a:cs typeface="Raleway Black"/>
                <a:sym typeface="Raleway Black"/>
              </a:defRPr>
            </a:pPr>
            <a:endParaRPr dirty="0"/>
          </a:p>
          <a:p>
            <a:pPr algn="l" defTabSz="457200">
              <a:lnSpc>
                <a:spcPts val="7600"/>
              </a:lnSpc>
              <a:defRPr sz="3200">
                <a:latin typeface="Helvetica"/>
                <a:ea typeface="Helvetica"/>
                <a:cs typeface="Helvetica"/>
                <a:sym typeface="Helvetica"/>
              </a:defRPr>
            </a:pPr>
            <a:r>
              <a:rPr dirty="0"/>
              <a:t>On your </a:t>
            </a:r>
            <a:r>
              <a:rPr u="sng" dirty="0">
                <a:hlinkClick r:id="rId2"/>
              </a:rPr>
              <a:t>document</a:t>
            </a:r>
            <a:r>
              <a:rPr dirty="0"/>
              <a:t>, click and drag the pictures from the story to put them in order.</a:t>
            </a:r>
          </a:p>
          <a:p>
            <a:pPr algn="l" defTabSz="457200">
              <a:defRPr sz="1200">
                <a:latin typeface="Times"/>
                <a:ea typeface="Times"/>
                <a:cs typeface="Times"/>
                <a:sym typeface="Times"/>
              </a:defRPr>
            </a:pPr>
            <a:endParaRPr sz="1200" dirty="0">
              <a:latin typeface="Times"/>
              <a:ea typeface="Times"/>
              <a:cs typeface="Times"/>
              <a:sym typeface="Times"/>
            </a:endParaRPr>
          </a:p>
          <a:p>
            <a:pPr marL="444500" indent="-444500" algn="l" defTabSz="457200">
              <a:lnSpc>
                <a:spcPts val="7600"/>
              </a:lnSpc>
              <a:buSzPct val="145000"/>
              <a:defRPr sz="3200">
                <a:latin typeface="Helvetica"/>
                <a:ea typeface="Helvetica"/>
                <a:cs typeface="Helvetica"/>
                <a:sym typeface="Helvetica"/>
              </a:defRPr>
            </a:pPr>
            <a:r>
              <a:rPr dirty="0"/>
              <a:t>What happened first?  </a:t>
            </a:r>
            <a:r>
              <a:rPr lang="en-US" dirty="0"/>
              <a:t>   </a:t>
            </a:r>
            <a:r>
              <a:rPr dirty="0"/>
              <a:t>Next?  </a:t>
            </a:r>
          </a:p>
          <a:p>
            <a:pPr marL="444500" indent="-444500" algn="l" defTabSz="457200">
              <a:lnSpc>
                <a:spcPts val="7600"/>
              </a:lnSpc>
              <a:buSzPct val="145000"/>
              <a:defRPr sz="3200">
                <a:latin typeface="Helvetica"/>
                <a:ea typeface="Helvetica"/>
                <a:cs typeface="Helvetica"/>
                <a:sym typeface="Helvetica"/>
              </a:defRPr>
            </a:pPr>
            <a:r>
              <a:rPr dirty="0"/>
              <a:t>Then?  </a:t>
            </a:r>
            <a:r>
              <a:rPr lang="en-US" dirty="0"/>
              <a:t>     </a:t>
            </a:r>
            <a:r>
              <a:rPr dirty="0"/>
              <a:t>In the end?</a:t>
            </a:r>
            <a:endParaRPr sz="1200" dirty="0">
              <a:latin typeface="Times"/>
              <a:ea typeface="Times"/>
              <a:cs typeface="Times"/>
              <a:sym typeface="Times"/>
            </a:endParaRPr>
          </a:p>
          <a:p>
            <a:pPr algn="l" defTabSz="457200">
              <a:defRPr sz="1200">
                <a:latin typeface="Times"/>
                <a:ea typeface="Times"/>
                <a:cs typeface="Times"/>
                <a:sym typeface="Times"/>
              </a:defRPr>
            </a:pPr>
            <a:endParaRPr sz="1200" dirty="0">
              <a:latin typeface="Times"/>
              <a:ea typeface="Times"/>
              <a:cs typeface="Times"/>
              <a:sym typeface="Times"/>
            </a:endParaRPr>
          </a:p>
        </p:txBody>
      </p:sp>
      <p:sp>
        <p:nvSpPr>
          <p:cNvPr id="157" name="Rectangle"/>
          <p:cNvSpPr/>
          <p:nvPr/>
        </p:nvSpPr>
        <p:spPr>
          <a:xfrm>
            <a:off x="388184" y="337929"/>
            <a:ext cx="2907904" cy="2536776"/>
          </a:xfrm>
          <a:prstGeom prst="rect">
            <a:avLst/>
          </a:prstGeom>
          <a:solidFill>
            <a:schemeClr val="accent5"/>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58" name="Rectangle"/>
          <p:cNvSpPr/>
          <p:nvPr/>
        </p:nvSpPr>
        <p:spPr>
          <a:xfrm>
            <a:off x="578684" y="553829"/>
            <a:ext cx="2526904" cy="2104976"/>
          </a:xfrm>
          <a:prstGeom prst="rect">
            <a:avLst/>
          </a:prstGeom>
          <a:solidFill>
            <a:schemeClr val="accent5"/>
          </a:solidFill>
          <a:ln w="635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59" name="3"/>
          <p:cNvSpPr txBox="1"/>
          <p:nvPr/>
        </p:nvSpPr>
        <p:spPr>
          <a:xfrm>
            <a:off x="1311885" y="538798"/>
            <a:ext cx="1060501" cy="2135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3400"/>
            </a:lvl1pPr>
          </a:lstStyle>
          <a:p>
            <a:r>
              <a:t>3</a:t>
            </a:r>
          </a:p>
        </p:txBody>
      </p:sp>
      <p:pic>
        <p:nvPicPr>
          <p:cNvPr id="160" name="tv player icon.tif" descr="tv player icon.tif">
            <a:hlinkClick r:id="rId3"/>
          </p:cNvPr>
          <p:cNvPicPr>
            <a:picLocks noChangeAspect="1"/>
          </p:cNvPicPr>
          <p:nvPr/>
        </p:nvPicPr>
        <p:blipFill>
          <a:blip r:embed="rId4"/>
          <a:stretch>
            <a:fillRect/>
          </a:stretch>
        </p:blipFill>
        <p:spPr>
          <a:xfrm>
            <a:off x="441712" y="5145696"/>
            <a:ext cx="3062504" cy="3466400"/>
          </a:xfrm>
          <a:prstGeom prst="rect">
            <a:avLst/>
          </a:prstGeom>
          <a:ln w="12700">
            <a:miter lim="400000"/>
          </a:ln>
        </p:spPr>
      </p:pic>
      <p:pic>
        <p:nvPicPr>
          <p:cNvPr id="8" name="Graphic 7" descr="Home">
            <a:hlinkClick r:id="rId5" action="ppaction://hlinksldjump"/>
            <a:extLst>
              <a:ext uri="{FF2B5EF4-FFF2-40B4-BE49-F238E27FC236}">
                <a16:creationId xmlns:a16="http://schemas.microsoft.com/office/drawing/2014/main" id="{7D0DC69F-C51C-474B-B220-CDD072CF27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972048" y="40753"/>
            <a:ext cx="914400" cy="9144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Off val="-13575"/>
          </a:schemeClr>
        </a:solidFill>
        <a:effectLst/>
      </p:bgPr>
    </p:bg>
    <p:spTree>
      <p:nvGrpSpPr>
        <p:cNvPr id="1" name=""/>
        <p:cNvGrpSpPr/>
        <p:nvPr/>
      </p:nvGrpSpPr>
      <p:grpSpPr>
        <a:xfrm>
          <a:off x="0" y="0"/>
          <a:ext cx="0" cy="0"/>
          <a:chOff x="0" y="0"/>
          <a:chExt cx="0" cy="0"/>
        </a:xfrm>
      </p:grpSpPr>
      <p:sp>
        <p:nvSpPr>
          <p:cNvPr id="162" name="v"/>
          <p:cNvSpPr/>
          <p:nvPr/>
        </p:nvSpPr>
        <p:spPr>
          <a:xfrm>
            <a:off x="457200" y="381000"/>
            <a:ext cx="12090400" cy="899160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v</a:t>
            </a:r>
          </a:p>
        </p:txBody>
      </p:sp>
      <p:sp>
        <p:nvSpPr>
          <p:cNvPr id="163" name="Activity 4…"/>
          <p:cNvSpPr txBox="1">
            <a:spLocks noGrp="1"/>
          </p:cNvSpPr>
          <p:nvPr>
            <p:ph type="title"/>
          </p:nvPr>
        </p:nvSpPr>
        <p:spPr>
          <a:xfrm>
            <a:off x="826407" y="1160374"/>
            <a:ext cx="7718922" cy="7633792"/>
          </a:xfrm>
          <a:prstGeom prst="rect">
            <a:avLst/>
          </a:prstGeom>
        </p:spPr>
        <p:txBody>
          <a:bodyPr anchor="t">
            <a:normAutofit fontScale="90000"/>
          </a:bodyPr>
          <a:lstStyle/>
          <a:p>
            <a:pPr algn="l">
              <a:defRPr sz="5300">
                <a:latin typeface="Raleway Black"/>
                <a:ea typeface="Raleway Black"/>
                <a:cs typeface="Raleway Black"/>
                <a:sym typeface="Raleway Black"/>
              </a:defRPr>
            </a:pPr>
            <a:r>
              <a:rPr dirty="0"/>
              <a:t>Activity 4</a:t>
            </a:r>
          </a:p>
          <a:p>
            <a:pPr algn="l">
              <a:defRPr sz="5300">
                <a:latin typeface="Raleway Black"/>
                <a:ea typeface="Raleway Black"/>
                <a:cs typeface="Raleway Black"/>
                <a:sym typeface="Raleway Black"/>
              </a:defRPr>
            </a:pPr>
            <a:r>
              <a:rPr dirty="0"/>
              <a:t>Character traits</a:t>
            </a:r>
          </a:p>
          <a:p>
            <a:pPr algn="l">
              <a:defRPr sz="5300">
                <a:latin typeface="Raleway Black"/>
                <a:ea typeface="Raleway Black"/>
                <a:cs typeface="Raleway Black"/>
                <a:sym typeface="Raleway Black"/>
              </a:defRPr>
            </a:pPr>
            <a:endParaRPr dirty="0"/>
          </a:p>
          <a:p>
            <a:pPr algn="l" defTabSz="457200">
              <a:lnSpc>
                <a:spcPts val="7600"/>
              </a:lnSpc>
              <a:defRPr sz="3200">
                <a:latin typeface="Helvetica"/>
                <a:ea typeface="Helvetica"/>
                <a:cs typeface="Helvetica"/>
                <a:sym typeface="Helvetica"/>
              </a:defRPr>
            </a:pPr>
            <a:r>
              <a:rPr dirty="0"/>
              <a:t>Select a character from the story “Wings”.</a:t>
            </a:r>
            <a:endParaRPr sz="1200" dirty="0">
              <a:latin typeface="Times"/>
              <a:ea typeface="Times"/>
              <a:cs typeface="Times"/>
              <a:sym typeface="Times"/>
            </a:endParaRPr>
          </a:p>
          <a:p>
            <a:pPr algn="l" defTabSz="457200">
              <a:defRPr sz="1200">
                <a:latin typeface="Times"/>
                <a:ea typeface="Times"/>
                <a:cs typeface="Times"/>
                <a:sym typeface="Times"/>
              </a:defRPr>
            </a:pPr>
            <a:endParaRPr sz="1200" dirty="0">
              <a:latin typeface="Times"/>
              <a:ea typeface="Times"/>
              <a:cs typeface="Times"/>
              <a:sym typeface="Times"/>
            </a:endParaRPr>
          </a:p>
          <a:p>
            <a:pPr algn="l" defTabSz="457200">
              <a:lnSpc>
                <a:spcPts val="7600"/>
              </a:lnSpc>
              <a:defRPr sz="3200">
                <a:latin typeface="Helvetica"/>
                <a:ea typeface="Helvetica"/>
                <a:cs typeface="Helvetica"/>
                <a:sym typeface="Helvetica"/>
              </a:defRPr>
            </a:pPr>
            <a:r>
              <a:rPr dirty="0"/>
              <a:t>Think of one character trait that describes that</a:t>
            </a:r>
            <a:r>
              <a:rPr sz="1200" dirty="0">
                <a:latin typeface="Times"/>
                <a:ea typeface="Times"/>
                <a:cs typeface="Times"/>
                <a:sym typeface="Times"/>
              </a:rPr>
              <a:t> </a:t>
            </a:r>
            <a:r>
              <a:rPr dirty="0"/>
              <a:t>character.</a:t>
            </a:r>
            <a:endParaRPr sz="1200" dirty="0">
              <a:latin typeface="Times"/>
              <a:ea typeface="Times"/>
              <a:cs typeface="Times"/>
              <a:sym typeface="Times"/>
            </a:endParaRPr>
          </a:p>
          <a:p>
            <a:pPr algn="l" defTabSz="457200">
              <a:defRPr sz="1200">
                <a:latin typeface="Times"/>
                <a:ea typeface="Times"/>
                <a:cs typeface="Times"/>
                <a:sym typeface="Times"/>
              </a:defRPr>
            </a:pPr>
            <a:endParaRPr sz="1200" dirty="0">
              <a:latin typeface="Times"/>
              <a:ea typeface="Times"/>
              <a:cs typeface="Times"/>
              <a:sym typeface="Times"/>
            </a:endParaRPr>
          </a:p>
          <a:p>
            <a:pPr algn="l" defTabSz="457200">
              <a:lnSpc>
                <a:spcPts val="7600"/>
              </a:lnSpc>
              <a:defRPr sz="3200">
                <a:latin typeface="Helvetica"/>
                <a:ea typeface="Helvetica"/>
                <a:cs typeface="Helvetica"/>
                <a:sym typeface="Helvetica"/>
              </a:defRPr>
            </a:pPr>
            <a:r>
              <a:rPr dirty="0"/>
              <a:t>Give evidence from the text to justify your choice.</a:t>
            </a:r>
            <a:r>
              <a:rPr lang="en-US" sz="1200" dirty="0">
                <a:latin typeface="Times"/>
                <a:cs typeface="Times"/>
                <a:sym typeface="Times"/>
              </a:rPr>
              <a:t>  </a:t>
            </a:r>
            <a:r>
              <a:rPr dirty="0"/>
              <a:t>Use the Voice Typing tool to help you.</a:t>
            </a:r>
            <a:endParaRPr sz="1200" dirty="0">
              <a:latin typeface="Times"/>
              <a:ea typeface="Times"/>
              <a:cs typeface="Times"/>
              <a:sym typeface="Times"/>
            </a:endParaRPr>
          </a:p>
          <a:p>
            <a:pPr algn="l" defTabSz="457200">
              <a:defRPr sz="1200">
                <a:latin typeface="Times"/>
                <a:ea typeface="Times"/>
                <a:cs typeface="Times"/>
                <a:sym typeface="Times"/>
              </a:defRPr>
            </a:pPr>
            <a:endParaRPr sz="1200" dirty="0">
              <a:latin typeface="Times"/>
              <a:ea typeface="Times"/>
              <a:cs typeface="Times"/>
              <a:sym typeface="Times"/>
            </a:endParaRPr>
          </a:p>
          <a:p>
            <a:pPr algn="l" defTabSz="457200">
              <a:defRPr sz="1200">
                <a:latin typeface="Times"/>
                <a:ea typeface="Times"/>
                <a:cs typeface="Times"/>
                <a:sym typeface="Times"/>
              </a:defRPr>
            </a:pPr>
            <a:endParaRPr sz="1200" dirty="0">
              <a:latin typeface="Times"/>
              <a:ea typeface="Times"/>
              <a:cs typeface="Times"/>
              <a:sym typeface="Times"/>
            </a:endParaRPr>
          </a:p>
        </p:txBody>
      </p:sp>
      <p:sp>
        <p:nvSpPr>
          <p:cNvPr id="164" name="Rectangle"/>
          <p:cNvSpPr/>
          <p:nvPr/>
        </p:nvSpPr>
        <p:spPr>
          <a:xfrm rot="234507">
            <a:off x="9271000" y="673100"/>
            <a:ext cx="2907904" cy="2536776"/>
          </a:xfrm>
          <a:prstGeom prst="rect">
            <a:avLst/>
          </a:prstGeom>
          <a:solidFill>
            <a:srgbClr val="6CC74B"/>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5" name="Rectangle"/>
          <p:cNvSpPr/>
          <p:nvPr/>
        </p:nvSpPr>
        <p:spPr>
          <a:xfrm rot="234058">
            <a:off x="9461500" y="922439"/>
            <a:ext cx="2526904" cy="2071537"/>
          </a:xfrm>
          <a:prstGeom prst="rect">
            <a:avLst/>
          </a:prstGeom>
          <a:solidFill>
            <a:srgbClr val="6CC74B"/>
          </a:solidFill>
          <a:ln w="635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6" name="4"/>
          <p:cNvSpPr txBox="1"/>
          <p:nvPr/>
        </p:nvSpPr>
        <p:spPr>
          <a:xfrm>
            <a:off x="10194701" y="873969"/>
            <a:ext cx="1060501" cy="2135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3400"/>
            </a:lvl1pPr>
          </a:lstStyle>
          <a:p>
            <a:r>
              <a:t>4</a:t>
            </a:r>
          </a:p>
        </p:txBody>
      </p:sp>
      <p:pic>
        <p:nvPicPr>
          <p:cNvPr id="167" name="tv player icon.tif" descr="tv player icon.tif">
            <a:hlinkClick r:id="rId2"/>
          </p:cNvPr>
          <p:cNvPicPr>
            <a:picLocks noChangeAspect="1"/>
          </p:cNvPicPr>
          <p:nvPr/>
        </p:nvPicPr>
        <p:blipFill>
          <a:blip r:embed="rId3"/>
          <a:stretch>
            <a:fillRect/>
          </a:stretch>
        </p:blipFill>
        <p:spPr>
          <a:xfrm>
            <a:off x="9033717" y="4747859"/>
            <a:ext cx="3228262" cy="3654019"/>
          </a:xfrm>
          <a:prstGeom prst="rect">
            <a:avLst/>
          </a:prstGeom>
          <a:ln w="12700">
            <a:miter lim="400000"/>
          </a:ln>
        </p:spPr>
      </p:pic>
      <p:pic>
        <p:nvPicPr>
          <p:cNvPr id="8" name="Graphic 7" descr="Home">
            <a:hlinkClick r:id="rId4" action="ppaction://hlinksldjump"/>
            <a:extLst>
              <a:ext uri="{FF2B5EF4-FFF2-40B4-BE49-F238E27FC236}">
                <a16:creationId xmlns:a16="http://schemas.microsoft.com/office/drawing/2014/main" id="{A95E72D7-376E-4FFD-AA03-3FE01503BA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972048" y="40753"/>
            <a:ext cx="914400" cy="91440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Off val="-13575"/>
          </a:schemeClr>
        </a:solidFill>
        <a:effectLst/>
      </p:bgPr>
    </p:bg>
    <p:spTree>
      <p:nvGrpSpPr>
        <p:cNvPr id="1" name=""/>
        <p:cNvGrpSpPr/>
        <p:nvPr/>
      </p:nvGrpSpPr>
      <p:grpSpPr>
        <a:xfrm>
          <a:off x="0" y="0"/>
          <a:ext cx="0" cy="0"/>
          <a:chOff x="0" y="0"/>
          <a:chExt cx="0" cy="0"/>
        </a:xfrm>
      </p:grpSpPr>
      <p:sp>
        <p:nvSpPr>
          <p:cNvPr id="169" name="v"/>
          <p:cNvSpPr/>
          <p:nvPr/>
        </p:nvSpPr>
        <p:spPr>
          <a:xfrm>
            <a:off x="2979142" y="381000"/>
            <a:ext cx="9568458" cy="899160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v</a:t>
            </a:r>
          </a:p>
        </p:txBody>
      </p:sp>
      <p:sp>
        <p:nvSpPr>
          <p:cNvPr id="170" name="Activity 5…"/>
          <p:cNvSpPr txBox="1">
            <a:spLocks noGrp="1"/>
          </p:cNvSpPr>
          <p:nvPr>
            <p:ph type="title"/>
          </p:nvPr>
        </p:nvSpPr>
        <p:spPr>
          <a:xfrm>
            <a:off x="4330700" y="960487"/>
            <a:ext cx="7370317" cy="7633792"/>
          </a:xfrm>
          <a:prstGeom prst="rect">
            <a:avLst/>
          </a:prstGeom>
        </p:spPr>
        <p:txBody>
          <a:bodyPr anchor="t">
            <a:normAutofit fontScale="90000"/>
          </a:bodyPr>
          <a:lstStyle/>
          <a:p>
            <a:pPr algn="l">
              <a:defRPr sz="5300">
                <a:latin typeface="Raleway Black"/>
                <a:ea typeface="Raleway Black"/>
                <a:cs typeface="Raleway Black"/>
                <a:sym typeface="Raleway Black"/>
              </a:defRPr>
            </a:pPr>
            <a:r>
              <a:t>Activity 5</a:t>
            </a:r>
          </a:p>
          <a:p>
            <a:pPr algn="l">
              <a:defRPr sz="5300">
                <a:latin typeface="Raleway Black"/>
                <a:ea typeface="Raleway Black"/>
                <a:cs typeface="Raleway Black"/>
                <a:sym typeface="Raleway Black"/>
              </a:defRPr>
            </a:pPr>
            <a:r>
              <a:t>Share the story!</a:t>
            </a:r>
          </a:p>
          <a:p>
            <a:pPr algn="l">
              <a:defRPr sz="5300">
                <a:latin typeface="Raleway Black"/>
                <a:ea typeface="Raleway Black"/>
                <a:cs typeface="Raleway Black"/>
                <a:sym typeface="Raleway Black"/>
              </a:defRPr>
            </a:pPr>
            <a:endParaRPr/>
          </a:p>
          <a:p>
            <a:pPr algn="l" defTabSz="457200">
              <a:lnSpc>
                <a:spcPts val="7600"/>
              </a:lnSpc>
              <a:defRPr sz="3200">
                <a:latin typeface="Helvetica"/>
                <a:ea typeface="Helvetica"/>
                <a:cs typeface="Helvetica"/>
                <a:sym typeface="Helvetica"/>
              </a:defRPr>
            </a:pPr>
            <a:r>
              <a:t>Tell someone else about this story and your</a:t>
            </a:r>
            <a:r>
              <a:rPr sz="1200">
                <a:latin typeface="Times"/>
                <a:ea typeface="Times"/>
                <a:cs typeface="Times"/>
                <a:sym typeface="Times"/>
              </a:rPr>
              <a:t> </a:t>
            </a:r>
            <a:r>
              <a:t>favorite character.</a:t>
            </a:r>
            <a:endParaRPr sz="1200">
              <a:latin typeface="Times"/>
              <a:ea typeface="Times"/>
              <a:cs typeface="Times"/>
              <a:sym typeface="Times"/>
            </a:endParaRPr>
          </a:p>
          <a:p>
            <a:pPr algn="l" defTabSz="457200">
              <a:defRPr sz="1200">
                <a:latin typeface="Times"/>
                <a:ea typeface="Times"/>
                <a:cs typeface="Times"/>
                <a:sym typeface="Times"/>
              </a:defRPr>
            </a:pPr>
            <a:endParaRPr sz="1200">
              <a:latin typeface="Times"/>
              <a:ea typeface="Times"/>
              <a:cs typeface="Times"/>
              <a:sym typeface="Times"/>
            </a:endParaRPr>
          </a:p>
          <a:p>
            <a:pPr algn="l" defTabSz="457200">
              <a:lnSpc>
                <a:spcPts val="7600"/>
              </a:lnSpc>
              <a:defRPr sz="3200">
                <a:latin typeface="Helvetica"/>
                <a:ea typeface="Helvetica"/>
                <a:cs typeface="Helvetica"/>
                <a:sym typeface="Helvetica"/>
              </a:defRPr>
            </a:pPr>
            <a:r>
              <a:t>On your </a:t>
            </a:r>
            <a:r>
              <a:rPr u="sng">
                <a:hlinkClick r:id="rId2"/>
              </a:rPr>
              <a:t>document</a:t>
            </a:r>
            <a:r>
              <a:t>, tell me who else should listen</a:t>
            </a:r>
            <a:r>
              <a:rPr sz="1200">
                <a:latin typeface="Times"/>
                <a:ea typeface="Times"/>
                <a:cs typeface="Times"/>
                <a:sym typeface="Times"/>
              </a:rPr>
              <a:t> </a:t>
            </a:r>
            <a:r>
              <a:t>to this story and why.  </a:t>
            </a:r>
          </a:p>
          <a:p>
            <a:pPr algn="l" defTabSz="457200">
              <a:lnSpc>
                <a:spcPts val="7600"/>
              </a:lnSpc>
              <a:defRPr sz="3200">
                <a:latin typeface="Helvetica"/>
                <a:ea typeface="Helvetica"/>
                <a:cs typeface="Helvetica"/>
                <a:sym typeface="Helvetica"/>
              </a:defRPr>
            </a:pPr>
            <a:endParaRPr/>
          </a:p>
          <a:p>
            <a:pPr algn="l" defTabSz="457200">
              <a:lnSpc>
                <a:spcPts val="7600"/>
              </a:lnSpc>
              <a:defRPr sz="3200">
                <a:latin typeface="Helvetica"/>
                <a:ea typeface="Helvetica"/>
                <a:cs typeface="Helvetica"/>
                <a:sym typeface="Helvetica"/>
              </a:defRPr>
            </a:pPr>
            <a:r>
              <a:t>Use the Voice Typing tool for help.</a:t>
            </a:r>
            <a:endParaRPr sz="1200">
              <a:latin typeface="Times"/>
              <a:ea typeface="Times"/>
              <a:cs typeface="Times"/>
              <a:sym typeface="Times"/>
            </a:endParaRPr>
          </a:p>
        </p:txBody>
      </p:sp>
      <p:sp>
        <p:nvSpPr>
          <p:cNvPr id="171" name="Rectangle"/>
          <p:cNvSpPr/>
          <p:nvPr/>
        </p:nvSpPr>
        <p:spPr>
          <a:xfrm>
            <a:off x="825500" y="762000"/>
            <a:ext cx="2907904" cy="2536776"/>
          </a:xfrm>
          <a:prstGeom prst="rect">
            <a:avLst/>
          </a:prstGeom>
          <a:solidFill>
            <a:schemeClr val="accent4"/>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2" name="Rectangle"/>
          <p:cNvSpPr/>
          <p:nvPr/>
        </p:nvSpPr>
        <p:spPr>
          <a:xfrm>
            <a:off x="1016000" y="977900"/>
            <a:ext cx="2526904" cy="2104976"/>
          </a:xfrm>
          <a:prstGeom prst="rect">
            <a:avLst/>
          </a:prstGeom>
          <a:solidFill>
            <a:schemeClr val="accent4"/>
          </a:solidFill>
          <a:ln w="635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3" name="5"/>
          <p:cNvSpPr txBox="1"/>
          <p:nvPr/>
        </p:nvSpPr>
        <p:spPr>
          <a:xfrm>
            <a:off x="1749201" y="962869"/>
            <a:ext cx="1060501" cy="2135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3400"/>
            </a:lvl1pPr>
          </a:lstStyle>
          <a:p>
            <a:r>
              <a:t>5</a:t>
            </a:r>
          </a:p>
        </p:txBody>
      </p:sp>
      <p:pic>
        <p:nvPicPr>
          <p:cNvPr id="174" name="tv player icon.tif" descr="tv player icon.tif">
            <a:hlinkClick r:id="rId3"/>
          </p:cNvPr>
          <p:cNvPicPr>
            <a:picLocks noChangeAspect="1"/>
          </p:cNvPicPr>
          <p:nvPr/>
        </p:nvPicPr>
        <p:blipFill>
          <a:blip r:embed="rId4"/>
          <a:stretch>
            <a:fillRect/>
          </a:stretch>
        </p:blipFill>
        <p:spPr>
          <a:xfrm>
            <a:off x="428232" y="5385068"/>
            <a:ext cx="3702439" cy="4190732"/>
          </a:xfrm>
          <a:prstGeom prst="rect">
            <a:avLst/>
          </a:prstGeom>
          <a:ln w="12700">
            <a:miter lim="400000"/>
          </a:ln>
        </p:spPr>
      </p:pic>
      <p:pic>
        <p:nvPicPr>
          <p:cNvPr id="8" name="Graphic 7" descr="Home">
            <a:hlinkClick r:id="rId5" action="ppaction://hlinksldjump"/>
            <a:extLst>
              <a:ext uri="{FF2B5EF4-FFF2-40B4-BE49-F238E27FC236}">
                <a16:creationId xmlns:a16="http://schemas.microsoft.com/office/drawing/2014/main" id="{A3509C5E-CA22-4E98-A361-F194E6AC5D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972048" y="40753"/>
            <a:ext cx="914400" cy="914400"/>
          </a:xfrm>
          <a:prstGeom prst="rect">
            <a:avLst/>
          </a:prstGeom>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122</TotalTime>
  <Words>274</Words>
  <Application>Microsoft Office PowerPoint</Application>
  <PresentationFormat>Custom</PresentationFormat>
  <Paragraphs>57</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Helvetica</vt:lpstr>
      <vt:lpstr>Helvetica Light</vt:lpstr>
      <vt:lpstr>Helvetica Neue</vt:lpstr>
      <vt:lpstr>Helvetica Neue Light</vt:lpstr>
      <vt:lpstr>Helvetica Neue Medium</vt:lpstr>
      <vt:lpstr>Helvetica Neue Thin</vt:lpstr>
      <vt:lpstr>Raleway Black</vt:lpstr>
      <vt:lpstr>Times</vt:lpstr>
      <vt:lpstr>White</vt:lpstr>
      <vt:lpstr>Read Aloud Time!</vt:lpstr>
      <vt:lpstr>PowerPoint Presentation</vt:lpstr>
      <vt:lpstr>Activity 1 Before you listen Open the “Before Reading” google doc.  You will listen to the story “Wings”.   Look at the cover. Draw or write your prediction.   What do you think this story will be about? Keep the document open and go to Activity 2.</vt:lpstr>
      <vt:lpstr>Activity 2 Read aloud   1.  First Read - Listen to Ms. Reider read “Wings”. 2.  Second Read - Click on the book cover and listen to Ms. Ki read the story “Wings”. While she reads, listen for details from the beginning, middle, and end of the story.  Draw or write your notes in the  boxes on your document. </vt:lpstr>
      <vt:lpstr>Activity 3 Put the events in order  On your document, click and drag the pictures from the story to put them in order.  What happened first?     Next?   Then?       In the end? </vt:lpstr>
      <vt:lpstr>Activity 4 Character traits  Select a character from the story “Wings”.  Think of one character trait that describes that character.  Give evidence from the text to justify your choice.  Use the Voice Typing tool to help you.  </vt:lpstr>
      <vt:lpstr>Activity 5 Share the story!  Tell someone else about this story and your favorite character.  On your document, tell me who else should listen to this story and why.    Use the Voice Typing tool for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Aloud Time!</dc:title>
  <dc:creator>Kelly Reider</dc:creator>
  <cp:lastModifiedBy>Kelly Reider</cp:lastModifiedBy>
  <cp:revision>14</cp:revision>
  <dcterms:modified xsi:type="dcterms:W3CDTF">2020-07-06T19:17:02Z</dcterms:modified>
</cp:coreProperties>
</file>